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D8BD707-D9CF-40AE-B4C6-C98DA3205C09}" type="datetimeFigureOut">
              <a:rPr lang="en-US" smtClean="0"/>
              <a:pPr/>
              <a:t>5/11/2023</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r"/>
            <a:r>
              <a:rPr lang="en-US" sz="2400" dirty="0" err="1" smtClean="0"/>
              <a:t>Babita</a:t>
            </a:r>
            <a:r>
              <a:rPr lang="en-US" sz="2400" dirty="0" smtClean="0"/>
              <a:t> </a:t>
            </a:r>
            <a:r>
              <a:rPr lang="en-US" sz="2400" dirty="0" err="1" smtClean="0"/>
              <a:t>jangir</a:t>
            </a:r>
            <a:endParaRPr lang="en-US" sz="2400" dirty="0"/>
          </a:p>
          <a:p>
            <a:pPr algn="r"/>
            <a:r>
              <a:rPr lang="en-US" sz="2400" dirty="0" err="1"/>
              <a:t>B</a:t>
            </a:r>
            <a:r>
              <a:rPr lang="en-US" sz="2400" dirty="0" err="1" smtClean="0"/>
              <a:t>.Ed</a:t>
            </a:r>
            <a:r>
              <a:rPr lang="en-US" sz="2400" dirty="0" smtClean="0"/>
              <a:t> 1</a:t>
            </a:r>
            <a:r>
              <a:rPr lang="en-US" sz="2400" baseline="30000" dirty="0" smtClean="0"/>
              <a:t>st</a:t>
            </a:r>
            <a:r>
              <a:rPr lang="en-US" sz="2400" dirty="0" smtClean="0"/>
              <a:t> year</a:t>
            </a:r>
            <a:endParaRPr lang="en-IN" sz="2400" dirty="0"/>
          </a:p>
        </p:txBody>
      </p:sp>
      <p:sp>
        <p:nvSpPr>
          <p:cNvPr id="2" name="Title 1"/>
          <p:cNvSpPr>
            <a:spLocks noGrp="1"/>
          </p:cNvSpPr>
          <p:nvPr>
            <p:ph type="ctrTitle"/>
          </p:nvPr>
        </p:nvSpPr>
        <p:spPr>
          <a:xfrm>
            <a:off x="685800" y="1143000"/>
            <a:ext cx="7772400" cy="1371601"/>
          </a:xfrm>
        </p:spPr>
        <p:txBody>
          <a:bodyPr/>
          <a:lstStyle/>
          <a:p>
            <a:r>
              <a:rPr lang="en-US" sz="4000" b="1" dirty="0" err="1" smtClean="0"/>
              <a:t>Geetanjali</a:t>
            </a:r>
            <a:r>
              <a:rPr lang="en-US" sz="4000" b="1" dirty="0" smtClean="0"/>
              <a:t> </a:t>
            </a:r>
            <a:r>
              <a:rPr lang="en-US" sz="4000" b="1" dirty="0" err="1" smtClean="0"/>
              <a:t>b.ed</a:t>
            </a:r>
            <a:r>
              <a:rPr lang="en-US" sz="4000" b="1" dirty="0" smtClean="0"/>
              <a:t> college, </a:t>
            </a:r>
            <a:r>
              <a:rPr lang="en-US" sz="4000" b="1" dirty="0" err="1" smtClean="0"/>
              <a:t>borawar</a:t>
            </a:r>
            <a:endParaRPr lang="en-IN" sz="4000" b="1" dirty="0"/>
          </a:p>
        </p:txBody>
      </p:sp>
    </p:spTree>
    <p:extLst>
      <p:ext uri="{BB962C8B-B14F-4D97-AF65-F5344CB8AC3E}">
        <p14:creationId xmlns:p14="http://schemas.microsoft.com/office/powerpoint/2010/main" val="24736832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1295400"/>
            <a:ext cx="6400800" cy="2667000"/>
          </a:xfrm>
        </p:spPr>
        <p:txBody>
          <a:bodyPr/>
          <a:lstStyle/>
          <a:p>
            <a:r>
              <a:rPr lang="mr-IN" sz="4000" dirty="0"/>
              <a:t/>
            </a:r>
            <a:br>
              <a:rPr lang="mr-IN" sz="4000" dirty="0"/>
            </a:br>
            <a:r>
              <a:rPr lang="mr-IN" sz="4000" dirty="0"/>
              <a:t>अधिगमकर्ता</a:t>
            </a:r>
            <a:r>
              <a:rPr lang="hi-IN" sz="4000" dirty="0" smtClean="0"/>
              <a:t> </a:t>
            </a:r>
            <a:r>
              <a:rPr lang="hi-IN" sz="4000" dirty="0"/>
              <a:t>: ज्ञान का </a:t>
            </a:r>
            <a:r>
              <a:rPr lang="hi-IN" sz="4000" dirty="0" smtClean="0"/>
              <a:t>निर्माण</a:t>
            </a:r>
            <a:r>
              <a:rPr lang="en-US" sz="4000" dirty="0"/>
              <a:t/>
            </a:r>
            <a:br>
              <a:rPr lang="en-US" sz="4000" dirty="0"/>
            </a:br>
            <a:r>
              <a:rPr lang="en-US" sz="4000" dirty="0"/>
              <a:t>(</a:t>
            </a:r>
            <a:r>
              <a:rPr lang="en-US" sz="4000" dirty="0" smtClean="0"/>
              <a:t>l</a:t>
            </a:r>
            <a:r>
              <a:rPr lang="en-US" dirty="0" smtClean="0"/>
              <a:t>earners : </a:t>
            </a:r>
            <a:r>
              <a:rPr lang="en-US" sz="4000" dirty="0" smtClean="0"/>
              <a:t>f</a:t>
            </a:r>
            <a:r>
              <a:rPr lang="en-US" dirty="0" smtClean="0"/>
              <a:t>ormation of </a:t>
            </a:r>
            <a:r>
              <a:rPr lang="en-US" sz="4000" dirty="0" smtClean="0"/>
              <a:t>k</a:t>
            </a:r>
            <a:r>
              <a:rPr lang="en-US" dirty="0" smtClean="0"/>
              <a:t>nowledge</a:t>
            </a:r>
            <a:r>
              <a:rPr lang="en-US" sz="4000" dirty="0" smtClean="0"/>
              <a:t>)</a:t>
            </a:r>
            <a:endParaRPr lang="en-IN" sz="4000" dirty="0"/>
          </a:p>
        </p:txBody>
      </p:sp>
    </p:spTree>
    <p:extLst>
      <p:ext uri="{BB962C8B-B14F-4D97-AF65-F5344CB8AC3E}">
        <p14:creationId xmlns:p14="http://schemas.microsoft.com/office/powerpoint/2010/main" val="5274570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3" name="Content Placeholder 2"/>
          <p:cNvSpPr>
            <a:spLocks noGrp="1"/>
          </p:cNvSpPr>
          <p:nvPr>
            <p:ph sz="quarter" idx="13"/>
          </p:nvPr>
        </p:nvSpPr>
        <p:spPr/>
        <p:txBody>
          <a:bodyPr/>
          <a:lstStyle/>
          <a:p>
            <a:r>
              <a:rPr lang="hi-IN" dirty="0"/>
              <a:t>ज्ञान निर्माण के रूप मैं अधिगम को </a:t>
            </a:r>
            <a:r>
              <a:rPr lang="hi-IN" dirty="0" smtClean="0"/>
              <a:t>सृजनात्मक </a:t>
            </a:r>
            <a:r>
              <a:rPr lang="hi-IN" dirty="0"/>
              <a:t>वादी </a:t>
            </a:r>
            <a:r>
              <a:rPr lang="hi-IN" dirty="0" smtClean="0"/>
              <a:t>दृष्टिकोण माना </a:t>
            </a:r>
            <a:r>
              <a:rPr lang="hi-IN" dirty="0"/>
              <a:t>जाता </a:t>
            </a:r>
            <a:r>
              <a:rPr lang="hi-IN" dirty="0" smtClean="0"/>
              <a:t>है</a:t>
            </a:r>
            <a:r>
              <a:rPr lang="en-US" dirty="0" smtClean="0"/>
              <a:t>  </a:t>
            </a:r>
            <a:r>
              <a:rPr lang="hi-IN" dirty="0"/>
              <a:t>सृजनात्मक ज्ञान का सिद्धांत यह तर्क देता है कि मनुष्य ज्ञान तथा इसके अर्थ का सृजन अपने अनुभवो तथा निजी विचारो के परास्परिक संयोग द्वारा करता </a:t>
            </a:r>
            <a:r>
              <a:rPr lang="hi-IN" dirty="0" smtClean="0"/>
              <a:t>है</a:t>
            </a:r>
          </a:p>
          <a:p>
            <a:r>
              <a:rPr lang="hi-IN" dirty="0" smtClean="0"/>
              <a:t>सृजनात्मकता कोई विशेष शिक्षा शास्त्र नहीं हैं, अपितु इसे गलती से सृजनावाद मान लिया जाता हैं , जो शिमु पेपर्ट द्वारा विक्सित एक शेक्षिक सिद्धांत  हैं</a:t>
            </a:r>
          </a:p>
          <a:p>
            <a:r>
              <a:rPr lang="hi-IN" dirty="0" smtClean="0"/>
              <a:t>अधिगम के सृज्नात्मक्तावादी सिद्धांत को जीन पियाजे की दें माना जाता हैं  इसने उन प्रक्रियाओं को स्पष्ट किया जिनके द्वारा शिक्षार्थी ज्ञान प्राप्त करते हैं</a:t>
            </a:r>
          </a:p>
          <a:p>
            <a:r>
              <a:rPr lang="hi-IN" dirty="0"/>
              <a:t>रचनावाद कोई विशेष शिक्षा शास्त्र नहीं हैं वास्तव मैं रचनात्मक्वाद एक एसा सिद्धान्त हैं जो इस तथ्य की व्याख्या करता हैं की अधिगम किस प्रकार घटित होता हैं यह सिद्धान्त सुझाव देता हैं की शिक्षार्थी कुछ प्रक्रियाओं के बोध हेतु निजी अनुभवों का उपयोग करते हैं परन्तु रचनात्मक्व वाद ऐसी शिक्षा </a:t>
            </a:r>
            <a:r>
              <a:rPr lang="hi-IN" dirty="0" smtClean="0"/>
              <a:t>शास्त्रीय</a:t>
            </a:r>
            <a:r>
              <a:rPr lang="en-IN" dirty="0" smtClean="0"/>
              <a:t> </a:t>
            </a:r>
            <a:r>
              <a:rPr lang="hi-IN" dirty="0" smtClean="0"/>
              <a:t>क्षमताओं  </a:t>
            </a:r>
            <a:r>
              <a:rPr lang="hi-IN" dirty="0"/>
              <a:t>से सम्बंधित है जो सक्रिय अधिगम करती हैं </a:t>
            </a:r>
            <a:endParaRPr lang="hi-IN" dirty="0" smtClean="0"/>
          </a:p>
          <a:p>
            <a:endParaRPr lang="hi-IN" dirty="0" smtClean="0"/>
          </a:p>
          <a:p>
            <a:endParaRPr lang="hi-IN" dirty="0" smtClean="0"/>
          </a:p>
          <a:p>
            <a:endParaRPr lang="hi-IN" dirty="0"/>
          </a:p>
        </p:txBody>
      </p:sp>
    </p:spTree>
    <p:extLst>
      <p:ext uri="{BB962C8B-B14F-4D97-AF65-F5344CB8AC3E}">
        <p14:creationId xmlns:p14="http://schemas.microsoft.com/office/powerpoint/2010/main" val="5963404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grpId="0" nodeType="clickEffect">
                                  <p:stCondLst>
                                    <p:cond delay="0"/>
                                  </p:stCondLst>
                                  <p:childTnLst>
                                    <p:animEffect transition="out" filter="fade">
                                      <p:cBhvr>
                                        <p:cTn id="13" dur="2000"/>
                                        <p:tgtEl>
                                          <p:spTgt spid="3">
                                            <p:txEl>
                                              <p:pRg st="1" end="1"/>
                                            </p:txEl>
                                          </p:spTgt>
                                        </p:tgtEl>
                                      </p:cBhvr>
                                    </p:animEffect>
                                    <p:anim calcmode="lin" valueType="num">
                                      <p:cBhvr>
                                        <p:cTn id="14"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3">
                                            <p:txEl>
                                              <p:pRg st="1" end="1"/>
                                            </p:txEl>
                                          </p:spTgt>
                                        </p:tgtEl>
                                        <p:attrNameLst>
                                          <p:attrName>ppt_h</p:attrName>
                                        </p:attrNameLst>
                                      </p:cBhvr>
                                      <p:tavLst>
                                        <p:tav tm="0">
                                          <p:val>
                                            <p:strVal val="ppt_h"/>
                                          </p:val>
                                        </p:tav>
                                        <p:tav tm="100000">
                                          <p:val>
                                            <p:strVal val="ppt_h"/>
                                          </p:val>
                                        </p:tav>
                                      </p:tavLst>
                                    </p:anim>
                                    <p:set>
                                      <p:cBhvr>
                                        <p:cTn id="16"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grpId="0" nodeType="clickEffect">
                                  <p:stCondLst>
                                    <p:cond delay="0"/>
                                  </p:stCondLst>
                                  <p:childTnLst>
                                    <p:animEffect transition="out" filter="fade">
                                      <p:cBhvr>
                                        <p:cTn id="20" dur="2000"/>
                                        <p:tgtEl>
                                          <p:spTgt spid="3">
                                            <p:txEl>
                                              <p:pRg st="2" end="2"/>
                                            </p:txEl>
                                          </p:spTgt>
                                        </p:tgtEl>
                                      </p:cBhvr>
                                    </p:animEffect>
                                    <p:anim calcmode="lin" valueType="num">
                                      <p:cBhvr>
                                        <p:cTn id="21"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3">
                                            <p:txEl>
                                              <p:pRg st="2" end="2"/>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5" presetClass="exit" presetSubtype="0" fill="hold" grpId="0" nodeType="clickEffect">
                                  <p:stCondLst>
                                    <p:cond delay="0"/>
                                  </p:stCondLst>
                                  <p:childTnLst>
                                    <p:animEffect transition="out" filter="fade">
                                      <p:cBhvr>
                                        <p:cTn id="27" dur="2000"/>
                                        <p:tgtEl>
                                          <p:spTgt spid="3">
                                            <p:txEl>
                                              <p:pRg st="3" end="3"/>
                                            </p:txEl>
                                          </p:spTgt>
                                        </p:tgtEl>
                                      </p:cBhvr>
                                    </p:animEffect>
                                    <p:anim calcmode="lin" valueType="num">
                                      <p:cBhvr>
                                        <p:cTn id="28"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9" dur="2000"/>
                                        <p:tgtEl>
                                          <p:spTgt spid="3">
                                            <p:txEl>
                                              <p:pRg st="3" end="3"/>
                                            </p:txEl>
                                          </p:spTgt>
                                        </p:tgtEl>
                                        <p:attrNameLst>
                                          <p:attrName>ppt_h</p:attrName>
                                        </p:attrNameLst>
                                      </p:cBhvr>
                                      <p:tavLst>
                                        <p:tav tm="0">
                                          <p:val>
                                            <p:strVal val="ppt_h"/>
                                          </p:val>
                                        </p:tav>
                                        <p:tav tm="100000">
                                          <p:val>
                                            <p:strVal val="ppt_h"/>
                                          </p:val>
                                        </p:tav>
                                      </p:tavLst>
                                    </p:anim>
                                    <p:set>
                                      <p:cBhvr>
                                        <p:cTn id="30"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b="1" dirty="0"/>
              <a:t>रचनात्मक ज्ञान की </a:t>
            </a:r>
            <a:r>
              <a:rPr lang="hi-IN" b="1" dirty="0" smtClean="0"/>
              <a:t>अध्ययन</a:t>
            </a:r>
            <a:r>
              <a:rPr lang="en-IN" b="1" dirty="0" smtClean="0"/>
              <a:t> </a:t>
            </a:r>
            <a:r>
              <a:rPr lang="mr-IN" b="1" dirty="0" smtClean="0"/>
              <a:t>विधियाँ</a:t>
            </a:r>
            <a:endParaRPr lang="en-IN" b="1" dirty="0"/>
          </a:p>
        </p:txBody>
      </p:sp>
      <p:sp>
        <p:nvSpPr>
          <p:cNvPr id="3" name="Content Placeholder 2"/>
          <p:cNvSpPr>
            <a:spLocks noGrp="1"/>
          </p:cNvSpPr>
          <p:nvPr>
            <p:ph sz="quarter" idx="13"/>
          </p:nvPr>
        </p:nvSpPr>
        <p:spPr/>
        <p:txBody>
          <a:bodyPr/>
          <a:lstStyle/>
          <a:p>
            <a:r>
              <a:rPr lang="hi-IN" dirty="0"/>
              <a:t>रचनात्मक सिद्धांत </a:t>
            </a:r>
            <a:r>
              <a:rPr lang="hi-IN" dirty="0" smtClean="0"/>
              <a:t>इस</a:t>
            </a:r>
            <a:r>
              <a:rPr lang="en-IN" dirty="0" smtClean="0"/>
              <a:t> </a:t>
            </a:r>
            <a:r>
              <a:rPr lang="hi-IN" dirty="0" smtClean="0"/>
              <a:t>केंद्रीय </a:t>
            </a:r>
            <a:r>
              <a:rPr lang="hi-IN" dirty="0"/>
              <a:t>विचार पर आधार है कि शिक्षार्थी रूप मैं हम संसार के प्रति अपनी समझ को निजी अनुभवो द्वारा निर्मित करते </a:t>
            </a:r>
            <a:r>
              <a:rPr lang="hi-IN" dirty="0" smtClean="0"/>
              <a:t>हैं</a:t>
            </a:r>
            <a:endParaRPr lang="en-IN" dirty="0" smtClean="0"/>
          </a:p>
          <a:p>
            <a:r>
              <a:rPr lang="hi-IN" dirty="0"/>
              <a:t>रचनात्मक अधिगम </a:t>
            </a:r>
            <a:r>
              <a:rPr lang="hi-IN" dirty="0" smtClean="0"/>
              <a:t>इस </a:t>
            </a:r>
            <a:r>
              <a:rPr lang="hi-IN" dirty="0"/>
              <a:t>विश्वास पर आधारित है कि अधिगम </a:t>
            </a:r>
            <a:r>
              <a:rPr lang="hi-IN" dirty="0" smtClean="0"/>
              <a:t>उस </a:t>
            </a:r>
            <a:r>
              <a:rPr lang="hi-IN" dirty="0"/>
              <a:t>समय घाटित होता है जब शिक्षार्थी अपने </a:t>
            </a:r>
            <a:r>
              <a:rPr lang="hi-IN" dirty="0" smtClean="0"/>
              <a:t>ज्ञान </a:t>
            </a:r>
            <a:r>
              <a:rPr lang="hi-IN" dirty="0"/>
              <a:t>का स्वयं निर्माण करता </a:t>
            </a:r>
            <a:r>
              <a:rPr lang="hi-IN" dirty="0" smtClean="0"/>
              <a:t>है</a:t>
            </a:r>
            <a:endParaRPr lang="en-IN" dirty="0" smtClean="0"/>
          </a:p>
          <a:p>
            <a:r>
              <a:rPr lang="hi-IN" dirty="0"/>
              <a:t>रचनात्मक </a:t>
            </a:r>
            <a:r>
              <a:rPr lang="hi-IN" dirty="0" smtClean="0"/>
              <a:t>अधिगम</a:t>
            </a:r>
            <a:r>
              <a:rPr lang="en-IN" dirty="0" smtClean="0"/>
              <a:t> </a:t>
            </a:r>
            <a:r>
              <a:rPr lang="hi-IN" dirty="0"/>
              <a:t>एक ऐसे अधिगम से संबंध हैं </a:t>
            </a:r>
            <a:r>
              <a:rPr lang="hi-IN" dirty="0" smtClean="0"/>
              <a:t>जिसमें</a:t>
            </a:r>
            <a:r>
              <a:rPr lang="en-IN" dirty="0" smtClean="0"/>
              <a:t> </a:t>
            </a:r>
            <a:r>
              <a:rPr lang="hi-IN" dirty="0" smtClean="0"/>
              <a:t>अलोचनात्मक</a:t>
            </a:r>
            <a:r>
              <a:rPr lang="en-IN" dirty="0" smtClean="0"/>
              <a:t> </a:t>
            </a:r>
            <a:r>
              <a:rPr lang="mr-IN" dirty="0"/>
              <a:t/>
            </a:r>
            <a:br>
              <a:rPr lang="mr-IN" dirty="0"/>
            </a:br>
            <a:r>
              <a:rPr lang="mr-IN" dirty="0"/>
              <a:t>चिंतन, प्रेरणा, शिक्षार्थी निभर्ता, प्रतिपुष्टि, </a:t>
            </a:r>
            <a:r>
              <a:rPr lang="hi-IN" dirty="0"/>
              <a:t>वार्तालाप</a:t>
            </a:r>
            <a:r>
              <a:rPr lang="mr-IN" dirty="0" smtClean="0"/>
              <a:t>, </a:t>
            </a:r>
            <a:r>
              <a:rPr lang="mr-IN" dirty="0"/>
              <a:t>भाषा, व्याख्या, प्रयोग एवं </a:t>
            </a:r>
            <a:br>
              <a:rPr lang="mr-IN" dirty="0"/>
            </a:br>
            <a:r>
              <a:rPr lang="mr-IN" dirty="0" smtClean="0"/>
              <a:t>वास्त</a:t>
            </a:r>
            <a:r>
              <a:rPr lang="hi-IN" dirty="0" smtClean="0"/>
              <a:t>विक</a:t>
            </a:r>
            <a:r>
              <a:rPr lang="en-IN" dirty="0" smtClean="0"/>
              <a:t> </a:t>
            </a:r>
            <a:r>
              <a:rPr lang="mr-IN" dirty="0" smtClean="0"/>
              <a:t>दुनिया </a:t>
            </a:r>
            <a:r>
              <a:rPr lang="mr-IN" dirty="0"/>
              <a:t>की समस्याओं का समाधान सम्मिल </a:t>
            </a:r>
            <a:r>
              <a:rPr lang="mr-IN" dirty="0" smtClean="0"/>
              <a:t>हैं</a:t>
            </a:r>
            <a:endParaRPr lang="en-IN" dirty="0" smtClean="0"/>
          </a:p>
          <a:p>
            <a:endParaRPr lang="en-IN" dirty="0"/>
          </a:p>
        </p:txBody>
      </p:sp>
    </p:spTree>
    <p:extLst>
      <p:ext uri="{BB962C8B-B14F-4D97-AF65-F5344CB8AC3E}">
        <p14:creationId xmlns:p14="http://schemas.microsoft.com/office/powerpoint/2010/main" val="104614913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sz="4000" b="1" dirty="0"/>
              <a:t>ज्ञान के </a:t>
            </a:r>
            <a:r>
              <a:rPr lang="hi-IN" sz="4000" b="1" dirty="0" smtClean="0"/>
              <a:t>संचारण </a:t>
            </a:r>
            <a:r>
              <a:rPr lang="hi-IN" sz="4000" b="1" dirty="0"/>
              <a:t>तथा ग्रहण रूप में अधिगम</a:t>
            </a:r>
            <a:endParaRPr lang="en-IN" sz="4000" b="1" dirty="0"/>
          </a:p>
        </p:txBody>
      </p:sp>
      <p:sp>
        <p:nvSpPr>
          <p:cNvPr id="3" name="Content Placeholder 2"/>
          <p:cNvSpPr>
            <a:spLocks noGrp="1"/>
          </p:cNvSpPr>
          <p:nvPr>
            <p:ph sz="quarter" idx="13"/>
          </p:nvPr>
        </p:nvSpPr>
        <p:spPr/>
        <p:txBody>
          <a:bodyPr/>
          <a:lstStyle/>
          <a:p>
            <a:pPr>
              <a:buFont typeface="+mj-lt"/>
              <a:buAutoNum type="arabicParenR"/>
            </a:pPr>
            <a:r>
              <a:rPr lang="hi-IN" sz="1800" b="1" u="sng" dirty="0" smtClean="0"/>
              <a:t>संचारण</a:t>
            </a:r>
            <a:r>
              <a:rPr lang="en-IN" sz="1800" u="sng" dirty="0" smtClean="0"/>
              <a:t> ;- </a:t>
            </a:r>
            <a:r>
              <a:rPr lang="hi-IN" dirty="0"/>
              <a:t>सूचना, ज्ञान, विचार तथा </a:t>
            </a:r>
            <a:r>
              <a:rPr lang="hi-IN" dirty="0" smtClean="0"/>
              <a:t>कुशलता </a:t>
            </a:r>
            <a:r>
              <a:rPr lang="hi-IN" dirty="0"/>
              <a:t>को उपदेशपूर्ण </a:t>
            </a:r>
            <a:r>
              <a:rPr lang="hi-IN" dirty="0" smtClean="0"/>
              <a:t>बात</a:t>
            </a:r>
            <a:r>
              <a:rPr lang="mr-IN" dirty="0" smtClean="0"/>
              <a:t>ची</a:t>
            </a:r>
            <a:r>
              <a:rPr lang="hi-IN" dirty="0" smtClean="0"/>
              <a:t>त</a:t>
            </a:r>
            <a:r>
              <a:rPr lang="hi-IN" dirty="0"/>
              <a:t>, </a:t>
            </a:r>
            <a:r>
              <a:rPr lang="hi-IN" dirty="0" smtClean="0"/>
              <a:t>प्र</a:t>
            </a:r>
            <a:r>
              <a:rPr lang="mr-IN" dirty="0" smtClean="0"/>
              <a:t>दर्शन</a:t>
            </a:r>
            <a:r>
              <a:rPr lang="hi-IN" dirty="0" smtClean="0"/>
              <a:t> </a:t>
            </a:r>
            <a:r>
              <a:rPr lang="hi-IN" dirty="0"/>
              <a:t>तथा मार्गदर्शन द्वारा सिखाएं जाते </a:t>
            </a:r>
            <a:r>
              <a:rPr lang="hi-IN" dirty="0" smtClean="0"/>
              <a:t>हैं</a:t>
            </a:r>
            <a:endParaRPr lang="en-IN" dirty="0" smtClean="0"/>
          </a:p>
          <a:p>
            <a:pPr>
              <a:buFont typeface="+mj-lt"/>
              <a:buAutoNum type="arabicParenR"/>
            </a:pPr>
            <a:endParaRPr lang="en-IN" dirty="0" smtClean="0"/>
          </a:p>
          <a:p>
            <a:pPr>
              <a:buFont typeface="+mj-lt"/>
              <a:buAutoNum type="arabicParenR"/>
            </a:pPr>
            <a:r>
              <a:rPr lang="hi-IN" b="1" u="sng" dirty="0" smtClean="0"/>
              <a:t>ज्ञान-प्राप्ति</a:t>
            </a:r>
            <a:r>
              <a:rPr lang="en-IN" b="1" u="sng" dirty="0" smtClean="0"/>
              <a:t> ;- </a:t>
            </a:r>
            <a:r>
              <a:rPr lang="hi-IN" dirty="0"/>
              <a:t>अधिगम का चेतन चयन </a:t>
            </a:r>
            <a:r>
              <a:rPr lang="hi-IN" dirty="0" smtClean="0"/>
              <a:t>हैं</a:t>
            </a:r>
            <a:endParaRPr lang="en-IN" dirty="0" smtClean="0"/>
          </a:p>
          <a:p>
            <a:pPr>
              <a:buFont typeface="+mj-lt"/>
              <a:buAutoNum type="arabicParenR"/>
            </a:pPr>
            <a:endParaRPr lang="en-IN" b="1" u="sng" dirty="0"/>
          </a:p>
          <a:p>
            <a:pPr>
              <a:buFont typeface="+mj-lt"/>
              <a:buAutoNum type="arabicParenR"/>
            </a:pPr>
            <a:r>
              <a:rPr lang="hi-IN" b="1" u="sng" dirty="0" smtClean="0"/>
              <a:t>अभिवृद्धि</a:t>
            </a:r>
            <a:r>
              <a:rPr lang="en-IN" b="1" u="sng" dirty="0" smtClean="0"/>
              <a:t> ;-</a:t>
            </a:r>
            <a:r>
              <a:rPr lang="en-IN" dirty="0" smtClean="0"/>
              <a:t> </a:t>
            </a:r>
            <a:r>
              <a:rPr lang="hi-IN" dirty="0" smtClean="0"/>
              <a:t>यह </a:t>
            </a:r>
            <a:r>
              <a:rPr lang="hi-IN" dirty="0"/>
              <a:t>एक </a:t>
            </a:r>
            <a:r>
              <a:rPr lang="hi-IN" dirty="0" smtClean="0"/>
              <a:t>धीमी </a:t>
            </a:r>
            <a:r>
              <a:rPr lang="hi-IN" dirty="0"/>
              <a:t>तथा </a:t>
            </a:r>
            <a:r>
              <a:rPr lang="hi-IN" dirty="0" smtClean="0"/>
              <a:t>अचेत </a:t>
            </a:r>
            <a:r>
              <a:rPr lang="hi-IN" dirty="0"/>
              <a:t>होने वाली </a:t>
            </a:r>
            <a:r>
              <a:rPr lang="hi-IN" dirty="0" smtClean="0"/>
              <a:t>उचित </a:t>
            </a:r>
            <a:r>
              <a:rPr lang="hi-IN" dirty="0"/>
              <a:t>प्रक्रिया </a:t>
            </a:r>
            <a:r>
              <a:rPr lang="hi-IN" dirty="0" smtClean="0"/>
              <a:t>है</a:t>
            </a:r>
            <a:r>
              <a:rPr lang="hi-IN" dirty="0"/>
              <a:t/>
            </a:r>
            <a:br>
              <a:rPr lang="hi-IN" dirty="0"/>
            </a:br>
            <a:endParaRPr lang="en-IN" dirty="0" smtClean="0"/>
          </a:p>
          <a:p>
            <a:pPr>
              <a:buFont typeface="+mj-lt"/>
              <a:buAutoNum type="arabicParenR"/>
            </a:pPr>
            <a:r>
              <a:rPr lang="hi-IN" b="1" u="sng" dirty="0" smtClean="0"/>
              <a:t>उत्पत्ति</a:t>
            </a:r>
            <a:r>
              <a:rPr lang="en-IN" b="1" u="sng" dirty="0" smtClean="0"/>
              <a:t> ;- </a:t>
            </a:r>
            <a:r>
              <a:rPr lang="hi-IN" dirty="0"/>
              <a:t>नए विचारो तथा अर्थो का सरचना तथा सृजन है</a:t>
            </a:r>
            <a:endParaRPr lang="en-IN" b="1" u="sng" dirty="0"/>
          </a:p>
        </p:txBody>
      </p:sp>
    </p:spTree>
    <p:extLst>
      <p:ext uri="{BB962C8B-B14F-4D97-AF65-F5344CB8AC3E}">
        <p14:creationId xmlns:p14="http://schemas.microsoft.com/office/powerpoint/2010/main" val="277297008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b="1" dirty="0"/>
              <a:t>परिवर्तन </a:t>
            </a:r>
            <a:r>
              <a:rPr lang="hi-IN" b="1" dirty="0" smtClean="0"/>
              <a:t>प्रक्रिया </a:t>
            </a:r>
            <a:r>
              <a:rPr lang="hi-IN" b="1" dirty="0"/>
              <a:t>में पाठय </a:t>
            </a:r>
            <a:r>
              <a:rPr lang="hi-IN" b="1" dirty="0" smtClean="0"/>
              <a:t>सामग्री </a:t>
            </a:r>
            <a:r>
              <a:rPr lang="hi-IN" b="1" dirty="0"/>
              <a:t>के चयन के आधार</a:t>
            </a:r>
            <a:endParaRPr lang="en-IN" b="1" dirty="0"/>
          </a:p>
        </p:txBody>
      </p:sp>
      <p:sp>
        <p:nvSpPr>
          <p:cNvPr id="3" name="Content Placeholder 2"/>
          <p:cNvSpPr>
            <a:spLocks noGrp="1"/>
          </p:cNvSpPr>
          <p:nvPr>
            <p:ph sz="quarter" idx="4294967295"/>
          </p:nvPr>
        </p:nvSpPr>
        <p:spPr>
          <a:xfrm>
            <a:off x="0" y="1600200"/>
            <a:ext cx="7924800" cy="4114800"/>
          </a:xfrm>
        </p:spPr>
        <p:txBody>
          <a:bodyPr/>
          <a:lstStyle/>
          <a:p>
            <a:pPr>
              <a:buFont typeface="+mj-lt"/>
              <a:buAutoNum type="arabicParenR"/>
            </a:pPr>
            <a:r>
              <a:rPr lang="hi-IN" dirty="0" smtClean="0"/>
              <a:t>ज्ञात से अज्ञात की ओर</a:t>
            </a:r>
          </a:p>
          <a:p>
            <a:pPr>
              <a:buFont typeface="+mj-lt"/>
              <a:buAutoNum type="arabicParenR"/>
            </a:pPr>
            <a:r>
              <a:rPr lang="hi-IN" dirty="0" smtClean="0"/>
              <a:t>सरल से कठिन की और</a:t>
            </a:r>
          </a:p>
          <a:p>
            <a:pPr>
              <a:buFont typeface="+mj-lt"/>
              <a:buAutoNum type="arabicParenR"/>
            </a:pPr>
            <a:r>
              <a:rPr lang="hi-IN" dirty="0" smtClean="0"/>
              <a:t>सम्पूर्ण से अंश की और </a:t>
            </a:r>
          </a:p>
          <a:p>
            <a:pPr>
              <a:buFont typeface="+mj-lt"/>
              <a:buAutoNum type="arabicParenR"/>
            </a:pPr>
            <a:r>
              <a:rPr lang="hi-IN" dirty="0" smtClean="0"/>
              <a:t>प्रत्यक्ष से अप्रत्यक्ष की और </a:t>
            </a:r>
          </a:p>
          <a:p>
            <a:pPr>
              <a:buFont typeface="+mj-lt"/>
              <a:buAutoNum type="arabicParenR"/>
            </a:pPr>
            <a:r>
              <a:rPr lang="hi-IN" dirty="0" smtClean="0"/>
              <a:t>स्थूल से सूक्ष्म की और </a:t>
            </a:r>
          </a:p>
          <a:p>
            <a:pPr>
              <a:buFont typeface="+mj-lt"/>
              <a:buAutoNum type="arabicParenR"/>
            </a:pPr>
            <a:r>
              <a:rPr lang="hi-IN" dirty="0" smtClean="0"/>
              <a:t>मनोवेज्ञानिक से तर्क की और </a:t>
            </a:r>
          </a:p>
          <a:p>
            <a:pPr>
              <a:buFont typeface="+mj-lt"/>
              <a:buAutoNum type="arabicParenR"/>
            </a:pPr>
            <a:r>
              <a:rPr lang="hi-IN" dirty="0" smtClean="0"/>
              <a:t>विशिष्ठ से सामान्य की और </a:t>
            </a:r>
          </a:p>
          <a:p>
            <a:pPr>
              <a:buFont typeface="+mj-lt"/>
              <a:buAutoNum type="arabicParenR"/>
            </a:pPr>
            <a:r>
              <a:rPr lang="hi-IN" dirty="0" smtClean="0"/>
              <a:t>अनुभव से तर्क की और </a:t>
            </a:r>
          </a:p>
          <a:p>
            <a:pPr>
              <a:buFont typeface="+mj-lt"/>
              <a:buAutoNum type="arabicParenR"/>
            </a:pPr>
            <a:r>
              <a:rPr lang="hi-IN" dirty="0" smtClean="0"/>
              <a:t>विश्लेषण से संशलेषण की और </a:t>
            </a:r>
          </a:p>
          <a:p>
            <a:pPr>
              <a:buFont typeface="+mj-lt"/>
              <a:buAutoNum type="arabicParenR"/>
            </a:pPr>
            <a:r>
              <a:rPr lang="hi-IN" dirty="0" smtClean="0"/>
              <a:t>अनिश्चित से निश्चित की और </a:t>
            </a:r>
            <a:endParaRPr lang="en-IN" dirty="0"/>
          </a:p>
        </p:txBody>
      </p:sp>
    </p:spTree>
    <p:extLst>
      <p:ext uri="{BB962C8B-B14F-4D97-AF65-F5344CB8AC3E}">
        <p14:creationId xmlns:p14="http://schemas.microsoft.com/office/powerpoint/2010/main" val="41615469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txEl>
                                              <p:pRg st="0" end="0"/>
                                            </p:txEl>
                                          </p:spTgt>
                                        </p:tgtEl>
                                        <p:attrNameLst>
                                          <p:attrName>r</p:attrName>
                                        </p:attrNameLst>
                                      </p:cBhvr>
                                    </p:animRot>
                                    <p:animRot by="-240000">
                                      <p:cBhvr>
                                        <p:cTn id="12" dur="200" fill="hold">
                                          <p:stCondLst>
                                            <p:cond delay="200"/>
                                          </p:stCondLst>
                                        </p:cTn>
                                        <p:tgtEl>
                                          <p:spTgt spid="3">
                                            <p:txEl>
                                              <p:pRg st="0" end="0"/>
                                            </p:txEl>
                                          </p:spTgt>
                                        </p:tgtEl>
                                        <p:attrNameLst>
                                          <p:attrName>r</p:attrName>
                                        </p:attrNameLst>
                                      </p:cBhvr>
                                    </p:animRot>
                                    <p:animRot by="240000">
                                      <p:cBhvr>
                                        <p:cTn id="13" dur="200" fill="hold">
                                          <p:stCondLst>
                                            <p:cond delay="400"/>
                                          </p:stCondLst>
                                        </p:cTn>
                                        <p:tgtEl>
                                          <p:spTgt spid="3">
                                            <p:txEl>
                                              <p:pRg st="0" end="0"/>
                                            </p:txEl>
                                          </p:spTgt>
                                        </p:tgtEl>
                                        <p:attrNameLst>
                                          <p:attrName>r</p:attrName>
                                        </p:attrNameLst>
                                      </p:cBhvr>
                                    </p:animRot>
                                    <p:animRot by="-240000">
                                      <p:cBhvr>
                                        <p:cTn id="14" dur="200" fill="hold">
                                          <p:stCondLst>
                                            <p:cond delay="600"/>
                                          </p:stCondLst>
                                        </p:cTn>
                                        <p:tgtEl>
                                          <p:spTgt spid="3">
                                            <p:txEl>
                                              <p:pRg st="0" end="0"/>
                                            </p:txEl>
                                          </p:spTgt>
                                        </p:tgtEl>
                                        <p:attrNameLst>
                                          <p:attrName>r</p:attrName>
                                        </p:attrNameLst>
                                      </p:cBhvr>
                                    </p:animRot>
                                    <p:animRot by="120000">
                                      <p:cBhvr>
                                        <p:cTn id="15" dur="200" fill="hold">
                                          <p:stCondLst>
                                            <p:cond delay="800"/>
                                          </p:stCondLst>
                                        </p:cTn>
                                        <p:tgtEl>
                                          <p:spTgt spid="3">
                                            <p:txEl>
                                              <p:pRg st="0" end="0"/>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1" end="1"/>
                                            </p:txEl>
                                          </p:spTgt>
                                        </p:tgtEl>
                                        <p:attrNameLst>
                                          <p:attrName>r</p:attrName>
                                        </p:attrNameLst>
                                      </p:cBhvr>
                                    </p:animRot>
                                    <p:animRot by="-240000">
                                      <p:cBhvr>
                                        <p:cTn id="20" dur="200" fill="hold">
                                          <p:stCondLst>
                                            <p:cond delay="200"/>
                                          </p:stCondLst>
                                        </p:cTn>
                                        <p:tgtEl>
                                          <p:spTgt spid="3">
                                            <p:txEl>
                                              <p:pRg st="1" end="1"/>
                                            </p:txEl>
                                          </p:spTgt>
                                        </p:tgtEl>
                                        <p:attrNameLst>
                                          <p:attrName>r</p:attrName>
                                        </p:attrNameLst>
                                      </p:cBhvr>
                                    </p:animRot>
                                    <p:animRot by="240000">
                                      <p:cBhvr>
                                        <p:cTn id="21" dur="200" fill="hold">
                                          <p:stCondLst>
                                            <p:cond delay="400"/>
                                          </p:stCondLst>
                                        </p:cTn>
                                        <p:tgtEl>
                                          <p:spTgt spid="3">
                                            <p:txEl>
                                              <p:pRg st="1" end="1"/>
                                            </p:txEl>
                                          </p:spTgt>
                                        </p:tgtEl>
                                        <p:attrNameLst>
                                          <p:attrName>r</p:attrName>
                                        </p:attrNameLst>
                                      </p:cBhvr>
                                    </p:animRot>
                                    <p:animRot by="-240000">
                                      <p:cBhvr>
                                        <p:cTn id="22" dur="200" fill="hold">
                                          <p:stCondLst>
                                            <p:cond delay="600"/>
                                          </p:stCondLst>
                                        </p:cTn>
                                        <p:tgtEl>
                                          <p:spTgt spid="3">
                                            <p:txEl>
                                              <p:pRg st="1" end="1"/>
                                            </p:txEl>
                                          </p:spTgt>
                                        </p:tgtEl>
                                        <p:attrNameLst>
                                          <p:attrName>r</p:attrName>
                                        </p:attrNameLst>
                                      </p:cBhvr>
                                    </p:animRot>
                                    <p:animRot by="120000">
                                      <p:cBhvr>
                                        <p:cTn id="23" dur="200" fill="hold">
                                          <p:stCondLst>
                                            <p:cond delay="800"/>
                                          </p:stCondLst>
                                        </p:cTn>
                                        <p:tgtEl>
                                          <p:spTgt spid="3">
                                            <p:txEl>
                                              <p:pRg st="1" end="1"/>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2" end="2"/>
                                            </p:txEl>
                                          </p:spTgt>
                                        </p:tgtEl>
                                        <p:attrNameLst>
                                          <p:attrName>r</p:attrName>
                                        </p:attrNameLst>
                                      </p:cBhvr>
                                    </p:animRot>
                                    <p:animRot by="-240000">
                                      <p:cBhvr>
                                        <p:cTn id="28" dur="200" fill="hold">
                                          <p:stCondLst>
                                            <p:cond delay="200"/>
                                          </p:stCondLst>
                                        </p:cTn>
                                        <p:tgtEl>
                                          <p:spTgt spid="3">
                                            <p:txEl>
                                              <p:pRg st="2" end="2"/>
                                            </p:txEl>
                                          </p:spTgt>
                                        </p:tgtEl>
                                        <p:attrNameLst>
                                          <p:attrName>r</p:attrName>
                                        </p:attrNameLst>
                                      </p:cBhvr>
                                    </p:animRot>
                                    <p:animRot by="240000">
                                      <p:cBhvr>
                                        <p:cTn id="29" dur="200" fill="hold">
                                          <p:stCondLst>
                                            <p:cond delay="400"/>
                                          </p:stCondLst>
                                        </p:cTn>
                                        <p:tgtEl>
                                          <p:spTgt spid="3">
                                            <p:txEl>
                                              <p:pRg st="2" end="2"/>
                                            </p:txEl>
                                          </p:spTgt>
                                        </p:tgtEl>
                                        <p:attrNameLst>
                                          <p:attrName>r</p:attrName>
                                        </p:attrNameLst>
                                      </p:cBhvr>
                                    </p:animRot>
                                    <p:animRot by="-240000">
                                      <p:cBhvr>
                                        <p:cTn id="30" dur="200" fill="hold">
                                          <p:stCondLst>
                                            <p:cond delay="600"/>
                                          </p:stCondLst>
                                        </p:cTn>
                                        <p:tgtEl>
                                          <p:spTgt spid="3">
                                            <p:txEl>
                                              <p:pRg st="2" end="2"/>
                                            </p:txEl>
                                          </p:spTgt>
                                        </p:tgtEl>
                                        <p:attrNameLst>
                                          <p:attrName>r</p:attrName>
                                        </p:attrNameLst>
                                      </p:cBhvr>
                                    </p:animRot>
                                    <p:animRot by="120000">
                                      <p:cBhvr>
                                        <p:cTn id="31" dur="200" fill="hold">
                                          <p:stCondLst>
                                            <p:cond delay="800"/>
                                          </p:stCondLst>
                                        </p:cTn>
                                        <p:tgtEl>
                                          <p:spTgt spid="3">
                                            <p:txEl>
                                              <p:pRg st="2" end="2"/>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3" end="3"/>
                                            </p:txEl>
                                          </p:spTgt>
                                        </p:tgtEl>
                                        <p:attrNameLst>
                                          <p:attrName>r</p:attrName>
                                        </p:attrNameLst>
                                      </p:cBhvr>
                                    </p:animRot>
                                    <p:animRot by="-240000">
                                      <p:cBhvr>
                                        <p:cTn id="36" dur="200" fill="hold">
                                          <p:stCondLst>
                                            <p:cond delay="200"/>
                                          </p:stCondLst>
                                        </p:cTn>
                                        <p:tgtEl>
                                          <p:spTgt spid="3">
                                            <p:txEl>
                                              <p:pRg st="3" end="3"/>
                                            </p:txEl>
                                          </p:spTgt>
                                        </p:tgtEl>
                                        <p:attrNameLst>
                                          <p:attrName>r</p:attrName>
                                        </p:attrNameLst>
                                      </p:cBhvr>
                                    </p:animRot>
                                    <p:animRot by="240000">
                                      <p:cBhvr>
                                        <p:cTn id="37" dur="200" fill="hold">
                                          <p:stCondLst>
                                            <p:cond delay="400"/>
                                          </p:stCondLst>
                                        </p:cTn>
                                        <p:tgtEl>
                                          <p:spTgt spid="3">
                                            <p:txEl>
                                              <p:pRg st="3" end="3"/>
                                            </p:txEl>
                                          </p:spTgt>
                                        </p:tgtEl>
                                        <p:attrNameLst>
                                          <p:attrName>r</p:attrName>
                                        </p:attrNameLst>
                                      </p:cBhvr>
                                    </p:animRot>
                                    <p:animRot by="-240000">
                                      <p:cBhvr>
                                        <p:cTn id="38" dur="200" fill="hold">
                                          <p:stCondLst>
                                            <p:cond delay="600"/>
                                          </p:stCondLst>
                                        </p:cTn>
                                        <p:tgtEl>
                                          <p:spTgt spid="3">
                                            <p:txEl>
                                              <p:pRg st="3" end="3"/>
                                            </p:txEl>
                                          </p:spTgt>
                                        </p:tgtEl>
                                        <p:attrNameLst>
                                          <p:attrName>r</p:attrName>
                                        </p:attrNameLst>
                                      </p:cBhvr>
                                    </p:animRot>
                                    <p:animRot by="120000">
                                      <p:cBhvr>
                                        <p:cTn id="39" dur="200" fill="hold">
                                          <p:stCondLst>
                                            <p:cond delay="800"/>
                                          </p:stCondLst>
                                        </p:cTn>
                                        <p:tgtEl>
                                          <p:spTgt spid="3">
                                            <p:txEl>
                                              <p:pRg st="3" end="3"/>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4" end="4"/>
                                            </p:txEl>
                                          </p:spTgt>
                                        </p:tgtEl>
                                        <p:attrNameLst>
                                          <p:attrName>r</p:attrName>
                                        </p:attrNameLst>
                                      </p:cBhvr>
                                    </p:animRot>
                                    <p:animRot by="-240000">
                                      <p:cBhvr>
                                        <p:cTn id="44" dur="200" fill="hold">
                                          <p:stCondLst>
                                            <p:cond delay="200"/>
                                          </p:stCondLst>
                                        </p:cTn>
                                        <p:tgtEl>
                                          <p:spTgt spid="3">
                                            <p:txEl>
                                              <p:pRg st="4" end="4"/>
                                            </p:txEl>
                                          </p:spTgt>
                                        </p:tgtEl>
                                        <p:attrNameLst>
                                          <p:attrName>r</p:attrName>
                                        </p:attrNameLst>
                                      </p:cBhvr>
                                    </p:animRot>
                                    <p:animRot by="240000">
                                      <p:cBhvr>
                                        <p:cTn id="45" dur="200" fill="hold">
                                          <p:stCondLst>
                                            <p:cond delay="400"/>
                                          </p:stCondLst>
                                        </p:cTn>
                                        <p:tgtEl>
                                          <p:spTgt spid="3">
                                            <p:txEl>
                                              <p:pRg st="4" end="4"/>
                                            </p:txEl>
                                          </p:spTgt>
                                        </p:tgtEl>
                                        <p:attrNameLst>
                                          <p:attrName>r</p:attrName>
                                        </p:attrNameLst>
                                      </p:cBhvr>
                                    </p:animRot>
                                    <p:animRot by="-240000">
                                      <p:cBhvr>
                                        <p:cTn id="46" dur="200" fill="hold">
                                          <p:stCondLst>
                                            <p:cond delay="600"/>
                                          </p:stCondLst>
                                        </p:cTn>
                                        <p:tgtEl>
                                          <p:spTgt spid="3">
                                            <p:txEl>
                                              <p:pRg st="4" end="4"/>
                                            </p:txEl>
                                          </p:spTgt>
                                        </p:tgtEl>
                                        <p:attrNameLst>
                                          <p:attrName>r</p:attrName>
                                        </p:attrNameLst>
                                      </p:cBhvr>
                                    </p:animRot>
                                    <p:animRot by="120000">
                                      <p:cBhvr>
                                        <p:cTn id="47" dur="200" fill="hold">
                                          <p:stCondLst>
                                            <p:cond delay="800"/>
                                          </p:stCondLst>
                                        </p:cTn>
                                        <p:tgtEl>
                                          <p:spTgt spid="3">
                                            <p:txEl>
                                              <p:pRg st="4" end="4"/>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32" presetClass="emph" presetSubtype="0" fill="hold" grpId="0" nodeType="clickEffect">
                                  <p:stCondLst>
                                    <p:cond delay="0"/>
                                  </p:stCondLst>
                                  <p:childTnLst>
                                    <p:animRot by="120000">
                                      <p:cBhvr>
                                        <p:cTn id="51" dur="100" fill="hold">
                                          <p:stCondLst>
                                            <p:cond delay="0"/>
                                          </p:stCondLst>
                                        </p:cTn>
                                        <p:tgtEl>
                                          <p:spTgt spid="3">
                                            <p:txEl>
                                              <p:pRg st="5" end="5"/>
                                            </p:txEl>
                                          </p:spTgt>
                                        </p:tgtEl>
                                        <p:attrNameLst>
                                          <p:attrName>r</p:attrName>
                                        </p:attrNameLst>
                                      </p:cBhvr>
                                    </p:animRot>
                                    <p:animRot by="-240000">
                                      <p:cBhvr>
                                        <p:cTn id="52" dur="200" fill="hold">
                                          <p:stCondLst>
                                            <p:cond delay="200"/>
                                          </p:stCondLst>
                                        </p:cTn>
                                        <p:tgtEl>
                                          <p:spTgt spid="3">
                                            <p:txEl>
                                              <p:pRg st="5" end="5"/>
                                            </p:txEl>
                                          </p:spTgt>
                                        </p:tgtEl>
                                        <p:attrNameLst>
                                          <p:attrName>r</p:attrName>
                                        </p:attrNameLst>
                                      </p:cBhvr>
                                    </p:animRot>
                                    <p:animRot by="240000">
                                      <p:cBhvr>
                                        <p:cTn id="53" dur="200" fill="hold">
                                          <p:stCondLst>
                                            <p:cond delay="400"/>
                                          </p:stCondLst>
                                        </p:cTn>
                                        <p:tgtEl>
                                          <p:spTgt spid="3">
                                            <p:txEl>
                                              <p:pRg st="5" end="5"/>
                                            </p:txEl>
                                          </p:spTgt>
                                        </p:tgtEl>
                                        <p:attrNameLst>
                                          <p:attrName>r</p:attrName>
                                        </p:attrNameLst>
                                      </p:cBhvr>
                                    </p:animRot>
                                    <p:animRot by="-240000">
                                      <p:cBhvr>
                                        <p:cTn id="54" dur="200" fill="hold">
                                          <p:stCondLst>
                                            <p:cond delay="600"/>
                                          </p:stCondLst>
                                        </p:cTn>
                                        <p:tgtEl>
                                          <p:spTgt spid="3">
                                            <p:txEl>
                                              <p:pRg st="5" end="5"/>
                                            </p:txEl>
                                          </p:spTgt>
                                        </p:tgtEl>
                                        <p:attrNameLst>
                                          <p:attrName>r</p:attrName>
                                        </p:attrNameLst>
                                      </p:cBhvr>
                                    </p:animRot>
                                    <p:animRot by="120000">
                                      <p:cBhvr>
                                        <p:cTn id="55" dur="200" fill="hold">
                                          <p:stCondLst>
                                            <p:cond delay="800"/>
                                          </p:stCondLst>
                                        </p:cTn>
                                        <p:tgtEl>
                                          <p:spTgt spid="3">
                                            <p:txEl>
                                              <p:pRg st="5" end="5"/>
                                            </p:txEl>
                                          </p:spTgt>
                                        </p:tgtEl>
                                        <p:attrNameLst>
                                          <p:attrName>r</p:attrName>
                                        </p:attrNameLst>
                                      </p:cBhvr>
                                    </p:animRot>
                                  </p:childTnLst>
                                </p:cTn>
                              </p:par>
                            </p:childTnLst>
                          </p:cTn>
                        </p:par>
                      </p:childTnLst>
                    </p:cTn>
                  </p:par>
                  <p:par>
                    <p:cTn id="56" fill="hold">
                      <p:stCondLst>
                        <p:cond delay="indefinite"/>
                      </p:stCondLst>
                      <p:childTnLst>
                        <p:par>
                          <p:cTn id="57" fill="hold">
                            <p:stCondLst>
                              <p:cond delay="0"/>
                            </p:stCondLst>
                            <p:childTnLst>
                              <p:par>
                                <p:cTn id="58" presetID="32" presetClass="emph" presetSubtype="0" fill="hold" grpId="0" nodeType="clickEffect">
                                  <p:stCondLst>
                                    <p:cond delay="0"/>
                                  </p:stCondLst>
                                  <p:childTnLst>
                                    <p:animRot by="120000">
                                      <p:cBhvr>
                                        <p:cTn id="59" dur="100" fill="hold">
                                          <p:stCondLst>
                                            <p:cond delay="0"/>
                                          </p:stCondLst>
                                        </p:cTn>
                                        <p:tgtEl>
                                          <p:spTgt spid="3">
                                            <p:txEl>
                                              <p:pRg st="6" end="6"/>
                                            </p:txEl>
                                          </p:spTgt>
                                        </p:tgtEl>
                                        <p:attrNameLst>
                                          <p:attrName>r</p:attrName>
                                        </p:attrNameLst>
                                      </p:cBhvr>
                                    </p:animRot>
                                    <p:animRot by="-240000">
                                      <p:cBhvr>
                                        <p:cTn id="60" dur="200" fill="hold">
                                          <p:stCondLst>
                                            <p:cond delay="200"/>
                                          </p:stCondLst>
                                        </p:cTn>
                                        <p:tgtEl>
                                          <p:spTgt spid="3">
                                            <p:txEl>
                                              <p:pRg st="6" end="6"/>
                                            </p:txEl>
                                          </p:spTgt>
                                        </p:tgtEl>
                                        <p:attrNameLst>
                                          <p:attrName>r</p:attrName>
                                        </p:attrNameLst>
                                      </p:cBhvr>
                                    </p:animRot>
                                    <p:animRot by="240000">
                                      <p:cBhvr>
                                        <p:cTn id="61" dur="200" fill="hold">
                                          <p:stCondLst>
                                            <p:cond delay="400"/>
                                          </p:stCondLst>
                                        </p:cTn>
                                        <p:tgtEl>
                                          <p:spTgt spid="3">
                                            <p:txEl>
                                              <p:pRg st="6" end="6"/>
                                            </p:txEl>
                                          </p:spTgt>
                                        </p:tgtEl>
                                        <p:attrNameLst>
                                          <p:attrName>r</p:attrName>
                                        </p:attrNameLst>
                                      </p:cBhvr>
                                    </p:animRot>
                                    <p:animRot by="-240000">
                                      <p:cBhvr>
                                        <p:cTn id="62" dur="200" fill="hold">
                                          <p:stCondLst>
                                            <p:cond delay="600"/>
                                          </p:stCondLst>
                                        </p:cTn>
                                        <p:tgtEl>
                                          <p:spTgt spid="3">
                                            <p:txEl>
                                              <p:pRg st="6" end="6"/>
                                            </p:txEl>
                                          </p:spTgt>
                                        </p:tgtEl>
                                        <p:attrNameLst>
                                          <p:attrName>r</p:attrName>
                                        </p:attrNameLst>
                                      </p:cBhvr>
                                    </p:animRot>
                                    <p:animRot by="120000">
                                      <p:cBhvr>
                                        <p:cTn id="63" dur="200" fill="hold">
                                          <p:stCondLst>
                                            <p:cond delay="800"/>
                                          </p:stCondLst>
                                        </p:cTn>
                                        <p:tgtEl>
                                          <p:spTgt spid="3">
                                            <p:txEl>
                                              <p:pRg st="6" end="6"/>
                                            </p:txEl>
                                          </p:spTgt>
                                        </p:tgtEl>
                                        <p:attrNameLst>
                                          <p:attrName>r</p:attrName>
                                        </p:attrNameLst>
                                      </p:cBhvr>
                                    </p:animRot>
                                  </p:childTnLst>
                                </p:cTn>
                              </p:par>
                            </p:childTnLst>
                          </p:cTn>
                        </p:par>
                      </p:childTnLst>
                    </p:cTn>
                  </p:par>
                  <p:par>
                    <p:cTn id="64" fill="hold">
                      <p:stCondLst>
                        <p:cond delay="indefinite"/>
                      </p:stCondLst>
                      <p:childTnLst>
                        <p:par>
                          <p:cTn id="65" fill="hold">
                            <p:stCondLst>
                              <p:cond delay="0"/>
                            </p:stCondLst>
                            <p:childTnLst>
                              <p:par>
                                <p:cTn id="66" presetID="32" presetClass="emph" presetSubtype="0" fill="hold" grpId="0" nodeType="clickEffect">
                                  <p:stCondLst>
                                    <p:cond delay="0"/>
                                  </p:stCondLst>
                                  <p:childTnLst>
                                    <p:animRot by="120000">
                                      <p:cBhvr>
                                        <p:cTn id="67" dur="100" fill="hold">
                                          <p:stCondLst>
                                            <p:cond delay="0"/>
                                          </p:stCondLst>
                                        </p:cTn>
                                        <p:tgtEl>
                                          <p:spTgt spid="3">
                                            <p:txEl>
                                              <p:pRg st="7" end="7"/>
                                            </p:txEl>
                                          </p:spTgt>
                                        </p:tgtEl>
                                        <p:attrNameLst>
                                          <p:attrName>r</p:attrName>
                                        </p:attrNameLst>
                                      </p:cBhvr>
                                    </p:animRot>
                                    <p:animRot by="-240000">
                                      <p:cBhvr>
                                        <p:cTn id="68" dur="200" fill="hold">
                                          <p:stCondLst>
                                            <p:cond delay="200"/>
                                          </p:stCondLst>
                                        </p:cTn>
                                        <p:tgtEl>
                                          <p:spTgt spid="3">
                                            <p:txEl>
                                              <p:pRg st="7" end="7"/>
                                            </p:txEl>
                                          </p:spTgt>
                                        </p:tgtEl>
                                        <p:attrNameLst>
                                          <p:attrName>r</p:attrName>
                                        </p:attrNameLst>
                                      </p:cBhvr>
                                    </p:animRot>
                                    <p:animRot by="240000">
                                      <p:cBhvr>
                                        <p:cTn id="69" dur="200" fill="hold">
                                          <p:stCondLst>
                                            <p:cond delay="400"/>
                                          </p:stCondLst>
                                        </p:cTn>
                                        <p:tgtEl>
                                          <p:spTgt spid="3">
                                            <p:txEl>
                                              <p:pRg st="7" end="7"/>
                                            </p:txEl>
                                          </p:spTgt>
                                        </p:tgtEl>
                                        <p:attrNameLst>
                                          <p:attrName>r</p:attrName>
                                        </p:attrNameLst>
                                      </p:cBhvr>
                                    </p:animRot>
                                    <p:animRot by="-240000">
                                      <p:cBhvr>
                                        <p:cTn id="70" dur="200" fill="hold">
                                          <p:stCondLst>
                                            <p:cond delay="600"/>
                                          </p:stCondLst>
                                        </p:cTn>
                                        <p:tgtEl>
                                          <p:spTgt spid="3">
                                            <p:txEl>
                                              <p:pRg st="7" end="7"/>
                                            </p:txEl>
                                          </p:spTgt>
                                        </p:tgtEl>
                                        <p:attrNameLst>
                                          <p:attrName>r</p:attrName>
                                        </p:attrNameLst>
                                      </p:cBhvr>
                                    </p:animRot>
                                    <p:animRot by="120000">
                                      <p:cBhvr>
                                        <p:cTn id="71" dur="200" fill="hold">
                                          <p:stCondLst>
                                            <p:cond delay="800"/>
                                          </p:stCondLst>
                                        </p:cTn>
                                        <p:tgtEl>
                                          <p:spTgt spid="3">
                                            <p:txEl>
                                              <p:pRg st="7" end="7"/>
                                            </p:txEl>
                                          </p:spTgt>
                                        </p:tgtEl>
                                        <p:attrNameLst>
                                          <p:attrName>r</p:attrName>
                                        </p:attrNameLst>
                                      </p:cBhvr>
                                    </p:animRot>
                                  </p:childTnLst>
                                </p:cTn>
                              </p:par>
                            </p:childTnLst>
                          </p:cTn>
                        </p:par>
                      </p:childTnLst>
                    </p:cTn>
                  </p:par>
                  <p:par>
                    <p:cTn id="72" fill="hold">
                      <p:stCondLst>
                        <p:cond delay="indefinite"/>
                      </p:stCondLst>
                      <p:childTnLst>
                        <p:par>
                          <p:cTn id="73" fill="hold">
                            <p:stCondLst>
                              <p:cond delay="0"/>
                            </p:stCondLst>
                            <p:childTnLst>
                              <p:par>
                                <p:cTn id="74" presetID="32" presetClass="emph" presetSubtype="0" fill="hold" grpId="0" nodeType="clickEffect">
                                  <p:stCondLst>
                                    <p:cond delay="0"/>
                                  </p:stCondLst>
                                  <p:childTnLst>
                                    <p:animRot by="120000">
                                      <p:cBhvr>
                                        <p:cTn id="75" dur="100" fill="hold">
                                          <p:stCondLst>
                                            <p:cond delay="0"/>
                                          </p:stCondLst>
                                        </p:cTn>
                                        <p:tgtEl>
                                          <p:spTgt spid="3">
                                            <p:txEl>
                                              <p:pRg st="8" end="8"/>
                                            </p:txEl>
                                          </p:spTgt>
                                        </p:tgtEl>
                                        <p:attrNameLst>
                                          <p:attrName>r</p:attrName>
                                        </p:attrNameLst>
                                      </p:cBhvr>
                                    </p:animRot>
                                    <p:animRot by="-240000">
                                      <p:cBhvr>
                                        <p:cTn id="76" dur="200" fill="hold">
                                          <p:stCondLst>
                                            <p:cond delay="200"/>
                                          </p:stCondLst>
                                        </p:cTn>
                                        <p:tgtEl>
                                          <p:spTgt spid="3">
                                            <p:txEl>
                                              <p:pRg st="8" end="8"/>
                                            </p:txEl>
                                          </p:spTgt>
                                        </p:tgtEl>
                                        <p:attrNameLst>
                                          <p:attrName>r</p:attrName>
                                        </p:attrNameLst>
                                      </p:cBhvr>
                                    </p:animRot>
                                    <p:animRot by="240000">
                                      <p:cBhvr>
                                        <p:cTn id="77" dur="200" fill="hold">
                                          <p:stCondLst>
                                            <p:cond delay="400"/>
                                          </p:stCondLst>
                                        </p:cTn>
                                        <p:tgtEl>
                                          <p:spTgt spid="3">
                                            <p:txEl>
                                              <p:pRg st="8" end="8"/>
                                            </p:txEl>
                                          </p:spTgt>
                                        </p:tgtEl>
                                        <p:attrNameLst>
                                          <p:attrName>r</p:attrName>
                                        </p:attrNameLst>
                                      </p:cBhvr>
                                    </p:animRot>
                                    <p:animRot by="-240000">
                                      <p:cBhvr>
                                        <p:cTn id="78" dur="200" fill="hold">
                                          <p:stCondLst>
                                            <p:cond delay="600"/>
                                          </p:stCondLst>
                                        </p:cTn>
                                        <p:tgtEl>
                                          <p:spTgt spid="3">
                                            <p:txEl>
                                              <p:pRg st="8" end="8"/>
                                            </p:txEl>
                                          </p:spTgt>
                                        </p:tgtEl>
                                        <p:attrNameLst>
                                          <p:attrName>r</p:attrName>
                                        </p:attrNameLst>
                                      </p:cBhvr>
                                    </p:animRot>
                                    <p:animRot by="120000">
                                      <p:cBhvr>
                                        <p:cTn id="79" dur="200" fill="hold">
                                          <p:stCondLst>
                                            <p:cond delay="800"/>
                                          </p:stCondLst>
                                        </p:cTn>
                                        <p:tgtEl>
                                          <p:spTgt spid="3">
                                            <p:txEl>
                                              <p:pRg st="8" end="8"/>
                                            </p:txEl>
                                          </p:spTgt>
                                        </p:tgtEl>
                                        <p:attrNameLst>
                                          <p:attrName>r</p:attrName>
                                        </p:attrNameLst>
                                      </p:cBhvr>
                                    </p:animRot>
                                  </p:childTnLst>
                                </p:cTn>
                              </p:par>
                            </p:childTnLst>
                          </p:cTn>
                        </p:par>
                      </p:childTnLst>
                    </p:cTn>
                  </p:par>
                  <p:par>
                    <p:cTn id="80" fill="hold">
                      <p:stCondLst>
                        <p:cond delay="indefinite"/>
                      </p:stCondLst>
                      <p:childTnLst>
                        <p:par>
                          <p:cTn id="81" fill="hold">
                            <p:stCondLst>
                              <p:cond delay="0"/>
                            </p:stCondLst>
                            <p:childTnLst>
                              <p:par>
                                <p:cTn id="82" presetID="32" presetClass="emph" presetSubtype="0" fill="hold" grpId="0" nodeType="clickEffect">
                                  <p:stCondLst>
                                    <p:cond delay="0"/>
                                  </p:stCondLst>
                                  <p:childTnLst>
                                    <p:animRot by="120000">
                                      <p:cBhvr>
                                        <p:cTn id="83" dur="100" fill="hold">
                                          <p:stCondLst>
                                            <p:cond delay="0"/>
                                          </p:stCondLst>
                                        </p:cTn>
                                        <p:tgtEl>
                                          <p:spTgt spid="3">
                                            <p:txEl>
                                              <p:pRg st="9" end="9"/>
                                            </p:txEl>
                                          </p:spTgt>
                                        </p:tgtEl>
                                        <p:attrNameLst>
                                          <p:attrName>r</p:attrName>
                                        </p:attrNameLst>
                                      </p:cBhvr>
                                    </p:animRot>
                                    <p:animRot by="-240000">
                                      <p:cBhvr>
                                        <p:cTn id="84" dur="200" fill="hold">
                                          <p:stCondLst>
                                            <p:cond delay="200"/>
                                          </p:stCondLst>
                                        </p:cTn>
                                        <p:tgtEl>
                                          <p:spTgt spid="3">
                                            <p:txEl>
                                              <p:pRg st="9" end="9"/>
                                            </p:txEl>
                                          </p:spTgt>
                                        </p:tgtEl>
                                        <p:attrNameLst>
                                          <p:attrName>r</p:attrName>
                                        </p:attrNameLst>
                                      </p:cBhvr>
                                    </p:animRot>
                                    <p:animRot by="240000">
                                      <p:cBhvr>
                                        <p:cTn id="85" dur="200" fill="hold">
                                          <p:stCondLst>
                                            <p:cond delay="400"/>
                                          </p:stCondLst>
                                        </p:cTn>
                                        <p:tgtEl>
                                          <p:spTgt spid="3">
                                            <p:txEl>
                                              <p:pRg st="9" end="9"/>
                                            </p:txEl>
                                          </p:spTgt>
                                        </p:tgtEl>
                                        <p:attrNameLst>
                                          <p:attrName>r</p:attrName>
                                        </p:attrNameLst>
                                      </p:cBhvr>
                                    </p:animRot>
                                    <p:animRot by="-240000">
                                      <p:cBhvr>
                                        <p:cTn id="86" dur="200" fill="hold">
                                          <p:stCondLst>
                                            <p:cond delay="600"/>
                                          </p:stCondLst>
                                        </p:cTn>
                                        <p:tgtEl>
                                          <p:spTgt spid="3">
                                            <p:txEl>
                                              <p:pRg st="9" end="9"/>
                                            </p:txEl>
                                          </p:spTgt>
                                        </p:tgtEl>
                                        <p:attrNameLst>
                                          <p:attrName>r</p:attrName>
                                        </p:attrNameLst>
                                      </p:cBhvr>
                                    </p:animRot>
                                    <p:animRot by="120000">
                                      <p:cBhvr>
                                        <p:cTn id="87" dur="200" fill="hold">
                                          <p:stCondLst>
                                            <p:cond delay="800"/>
                                          </p:stCondLst>
                                        </p:cTn>
                                        <p:tgtEl>
                                          <p:spTgt spid="3">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146</TotalTime>
  <Words>335</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Horizon</vt:lpstr>
      <vt:lpstr>Geetanjali b.ed college, borawar</vt:lpstr>
      <vt:lpstr> अधिगमकर्ता : ज्ञान का निर्माण (learners : formation of knowledge)</vt:lpstr>
      <vt:lpstr>PowerPoint Presentation</vt:lpstr>
      <vt:lpstr>रचनात्मक ज्ञान की अध्ययन विधियाँ</vt:lpstr>
      <vt:lpstr>ज्ञान के संचारण तथा ग्रहण रूप में अधिगम</vt:lpstr>
      <vt:lpstr>परिवर्तन प्रक्रिया में पाठय सामग्री के चयन के आधार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Geetanjali b.ed college, borawar</dc:title>
  <dc:creator>Dell</dc:creator>
  <cp:lastModifiedBy>Dell</cp:lastModifiedBy>
  <cp:revision>24</cp:revision>
  <dcterms:created xsi:type="dcterms:W3CDTF">2006-08-16T00:00:00Z</dcterms:created>
  <dcterms:modified xsi:type="dcterms:W3CDTF">2023-05-11T15:51:55Z</dcterms:modified>
</cp:coreProperties>
</file>